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5" r:id="rId3"/>
    <p:sldId id="298" r:id="rId4"/>
    <p:sldId id="275" r:id="rId5"/>
    <p:sldId id="266" r:id="rId6"/>
    <p:sldId id="314" r:id="rId7"/>
    <p:sldId id="315" r:id="rId8"/>
    <p:sldId id="276" r:id="rId9"/>
    <p:sldId id="317" r:id="rId10"/>
    <p:sldId id="316" r:id="rId11"/>
    <p:sldId id="274" r:id="rId12"/>
    <p:sldId id="277" r:id="rId13"/>
    <p:sldId id="291" r:id="rId14"/>
    <p:sldId id="299" r:id="rId15"/>
    <p:sldId id="300" r:id="rId16"/>
    <p:sldId id="318" r:id="rId17"/>
    <p:sldId id="319" r:id="rId18"/>
    <p:sldId id="320" r:id="rId19"/>
    <p:sldId id="322" r:id="rId20"/>
    <p:sldId id="323" r:id="rId21"/>
    <p:sldId id="305" r:id="rId22"/>
    <p:sldId id="308" r:id="rId23"/>
    <p:sldId id="307" r:id="rId24"/>
    <p:sldId id="309" r:id="rId25"/>
    <p:sldId id="281" r:id="rId26"/>
    <p:sldId id="289" r:id="rId27"/>
    <p:sldId id="292" r:id="rId28"/>
    <p:sldId id="293" r:id="rId29"/>
    <p:sldId id="312" r:id="rId30"/>
    <p:sldId id="278" r:id="rId31"/>
    <p:sldId id="284" r:id="rId32"/>
    <p:sldId id="285" r:id="rId33"/>
    <p:sldId id="290" r:id="rId34"/>
    <p:sldId id="286" r:id="rId35"/>
    <p:sldId id="288" r:id="rId36"/>
    <p:sldId id="287" r:id="rId37"/>
    <p:sldId id="296" r:id="rId38"/>
    <p:sldId id="297" r:id="rId39"/>
    <p:sldId id="271" r:id="rId40"/>
    <p:sldId id="302" r:id="rId41"/>
    <p:sldId id="304" r:id="rId42"/>
    <p:sldId id="301" r:id="rId43"/>
    <p:sldId id="283" r:id="rId44"/>
    <p:sldId id="261" r:id="rId45"/>
    <p:sldId id="313" r:id="rId46"/>
  </p:sldIdLst>
  <p:sldSz cx="12192000" cy="6858000"/>
  <p:notesSz cx="6858000" cy="9144000"/>
  <p:embeddedFontLst>
    <p:embeddedFont>
      <p:font typeface="맑은 고딕" panose="020B0503020000020004" pitchFamily="50" charset="-127"/>
      <p:regular r:id="rId47"/>
      <p:bold r:id="rId48"/>
    </p:embeddedFont>
    <p:embeddedFont>
      <p:font typeface="SamsungOneKorean 600" panose="020B0600000101010101" charset="-127"/>
      <p:bold r:id="rId49"/>
    </p:embeddedFont>
    <p:embeddedFont>
      <p:font typeface="나눔스퀘어 네오 Light" panose="00000400000000000000" pitchFamily="2" charset="-127"/>
      <p:regular r:id="rId50"/>
    </p:embeddedFont>
    <p:embeddedFont>
      <p:font typeface="나눔스퀘어 네오 Heavy" panose="00000A00000000000000" pitchFamily="2" charset="-127"/>
      <p:bold r:id="rId51"/>
    </p:embeddedFont>
    <p:embeddedFont>
      <p:font typeface="나눔스퀘어 네오 Bold" panose="00000800000000000000" pitchFamily="2" charset="-127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B4"/>
    <a:srgbClr val="D3FD01"/>
    <a:srgbClr val="FFC5C5"/>
    <a:srgbClr val="F8FBCD"/>
    <a:srgbClr val="F2F89E"/>
    <a:srgbClr val="FF9797"/>
    <a:srgbClr val="FF9FCA"/>
    <a:srgbClr val="FF89BE"/>
    <a:srgbClr val="F3FFB7"/>
    <a:srgbClr val="FC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5" autoAdjust="0"/>
    <p:restoredTop sz="94660"/>
  </p:normalViewPr>
  <p:slideViewPr>
    <p:cSldViewPr snapToGrid="0">
      <p:cViewPr>
        <p:scale>
          <a:sx n="50" d="100"/>
          <a:sy n="50" d="100"/>
        </p:scale>
        <p:origin x="610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280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89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06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4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0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7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29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65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61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0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62FD2-10F7-4731-8332-CFC9530BA5B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FE499-BC5D-4923-B81B-49255863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0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10.png"/><Relationship Id="rId10" Type="http://schemas.openxmlformats.org/officeDocument/2006/relationships/image" Target="../media/image67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F2CC"/>
            </a:gs>
            <a:gs pos="100000">
              <a:srgbClr val="DAE3F3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93" y="-1447800"/>
            <a:ext cx="4876800" cy="48768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20390" y="3290779"/>
            <a:ext cx="1863524" cy="1863524"/>
          </a:xfrm>
          <a:prstGeom prst="ellipse">
            <a:avLst/>
          </a:pr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10800000">
            <a:off x="9031830" y="1565479"/>
            <a:ext cx="1863524" cy="1863524"/>
          </a:xfrm>
          <a:prstGeom prst="ellipse">
            <a:avLst/>
          </a:prstGeom>
          <a:gradFill flip="none" rotWithShape="1">
            <a:gsLst>
              <a:gs pos="100000">
                <a:srgbClr val="FF79B5"/>
              </a:gs>
              <a:gs pos="0">
                <a:srgbClr val="FFC5D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rgbClr val="E0FE52"/>
              </a:gs>
              <a:gs pos="100000">
                <a:srgbClr val="FF79B5"/>
              </a:gs>
            </a:gsLst>
            <a:lin ang="3600000" scaled="0"/>
          </a:gradFill>
          <a:ln>
            <a:noFill/>
          </a:ln>
          <a:effectLst>
            <a:outerShdw blurRad="520700" dist="266700" dir="2700000" algn="tl" rotWithShape="0">
              <a:srgbClr val="FF79B5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3600000" scaled="0"/>
          </a:gradFill>
          <a:ln>
            <a:gradFill>
              <a:gsLst>
                <a:gs pos="0">
                  <a:schemeClr val="bg1"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057080" y="3039512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10800000">
            <a:off x="8753856" y="1339000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C5DF"/>
              </a:gs>
              <a:gs pos="100000">
                <a:srgbClr val="FF79B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66689" y="2284052"/>
            <a:ext cx="365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비싼 임대료</a:t>
            </a:r>
            <a:endParaRPr lang="ko-KR" altLang="en-US" sz="5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89944" y="3589094"/>
            <a:ext cx="3612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홍보 어려움</a:t>
            </a:r>
            <a:endParaRPr lang="ko-KR" altLang="en-US" sz="5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9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5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팝업스토어 </a:t>
            </a:r>
            <a:r>
              <a:rPr lang="ko-KR" altLang="en-US" sz="6600" b="1" dirty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정보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srgbClr val="D3FD01"/>
              </a:solidFill>
              <a:effectLst/>
              <a:uLnTx/>
              <a:uFillTx/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쉽고 편리한 </a:t>
            </a:r>
            <a:r>
              <a: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77B4"/>
                </a:solidFill>
                <a:effectLst/>
                <a:uLnTx/>
                <a:uFillTx/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플랫폼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만들자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!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13" y="1003415"/>
            <a:ext cx="10477971" cy="48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FE52"/>
            </a:gs>
            <a:gs pos="100000">
              <a:srgbClr val="FF79B5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716142" y="1308538"/>
            <a:ext cx="4759717" cy="45673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FE52"/>
              </a:gs>
              <a:gs pos="100000">
                <a:srgbClr val="FF79B5"/>
              </a:gs>
            </a:gsLst>
            <a:lin ang="3600000" scaled="0"/>
          </a:gradFill>
          <a:ln>
            <a:noFill/>
          </a:ln>
          <a:effectLst>
            <a:outerShdw blurRad="520700" dist="266700" dir="2700000" algn="tl" rotWithShape="0">
              <a:srgbClr val="FF79B5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716142" y="1308538"/>
            <a:ext cx="4759716" cy="45673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3600000" scaled="0"/>
          </a:gradFill>
          <a:ln>
            <a:gradFill>
              <a:gsLst>
                <a:gs pos="0">
                  <a:schemeClr val="bg1"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그래픽, 로고, 텍스트, 폰트이(가) 표시된 사진&#10;&#10;자동 생성된 설명">
            <a:extLst>
              <a:ext uri="{FF2B5EF4-FFF2-40B4-BE49-F238E27FC236}">
                <a16:creationId xmlns:a16="http://schemas.microsoft.com/office/drawing/2014/main" id="{93489773-E3DB-3C53-3F5B-5A2DAC4D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21" y="2185159"/>
            <a:ext cx="3238158" cy="263611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9" y="320902"/>
            <a:ext cx="2446283" cy="244628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637" y="4241800"/>
            <a:ext cx="2413000" cy="2413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23" y="-736600"/>
            <a:ext cx="3804356" cy="380435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5" y="3840123"/>
            <a:ext cx="2814677" cy="28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14CF6E-69A6-9855-CA5F-EFAAAD0BFBC4}"/>
              </a:ext>
            </a:extLst>
          </p:cNvPr>
          <p:cNvSpPr/>
          <p:nvPr/>
        </p:nvSpPr>
        <p:spPr>
          <a:xfrm>
            <a:off x="2286000" y="1579690"/>
            <a:ext cx="7620000" cy="3910113"/>
          </a:xfrm>
          <a:prstGeom prst="roundRect">
            <a:avLst/>
          </a:prstGeom>
          <a:solidFill>
            <a:srgbClr val="FFE48F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56CF40-EBE8-8EEB-F86D-70453AAD5123}"/>
              </a:ext>
            </a:extLst>
          </p:cNvPr>
          <p:cNvCxnSpPr/>
          <p:nvPr/>
        </p:nvCxnSpPr>
        <p:spPr>
          <a:xfrm>
            <a:off x="653143" y="474618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ACD1C8-95C8-FE08-B295-8B2B8F254C42}"/>
              </a:ext>
            </a:extLst>
          </p:cNvPr>
          <p:cNvCxnSpPr/>
          <p:nvPr/>
        </p:nvCxnSpPr>
        <p:spPr>
          <a:xfrm>
            <a:off x="696000" y="6392090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9808A-ED07-1499-2CC9-F1234D171E19}"/>
              </a:ext>
            </a:extLst>
          </p:cNvPr>
          <p:cNvSpPr txBox="1"/>
          <p:nvPr/>
        </p:nvSpPr>
        <p:spPr>
          <a:xfrm>
            <a:off x="3960018" y="716223"/>
            <a:ext cx="4271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팝업스토어 문제점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C777-057D-BCF0-7AD6-A30EF5C83600}"/>
              </a:ext>
            </a:extLst>
          </p:cNvPr>
          <p:cNvSpPr txBox="1"/>
          <p:nvPr/>
        </p:nvSpPr>
        <p:spPr>
          <a:xfrm>
            <a:off x="4705350" y="1869317"/>
            <a:ext cx="2781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3B52FF"/>
                </a:solidFill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운영자 관점</a:t>
            </a:r>
            <a:endParaRPr lang="ko-KR" altLang="en-US" sz="4000" b="1" dirty="0">
              <a:solidFill>
                <a:srgbClr val="3B5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AE31F-EE22-911B-021E-1554606E6E72}"/>
              </a:ext>
            </a:extLst>
          </p:cNvPr>
          <p:cNvSpPr txBox="1"/>
          <p:nvPr/>
        </p:nvSpPr>
        <p:spPr>
          <a:xfrm>
            <a:off x="2539602" y="2833190"/>
            <a:ext cx="7112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홍보의 어려움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단기 </a:t>
            </a:r>
            <a:r>
              <a:rPr lang="ko-KR" altLang="en-US" sz="3600" b="1" dirty="0" err="1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임대시</a:t>
            </a:r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 높은 임대료 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A65B11-480B-701F-9418-0E05B14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28" y="1178901"/>
            <a:ext cx="8763943" cy="33085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27" y="1371420"/>
            <a:ext cx="8872347" cy="4115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62212" y="2828836"/>
            <a:ext cx="7467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기능 및 기술 소개</a:t>
            </a:r>
            <a:endParaRPr lang="en-US" altLang="ko-KR" sz="7200" dirty="0" smtClean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2" y="4043985"/>
            <a:ext cx="2030480" cy="16352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48" y="4660139"/>
            <a:ext cx="2122035" cy="2017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50" y="4850586"/>
            <a:ext cx="1375818" cy="14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3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14CF6E-69A6-9855-CA5F-EFAAAD0BFBC4}"/>
              </a:ext>
            </a:extLst>
          </p:cNvPr>
          <p:cNvSpPr/>
          <p:nvPr/>
        </p:nvSpPr>
        <p:spPr>
          <a:xfrm>
            <a:off x="2286000" y="1579690"/>
            <a:ext cx="7620000" cy="3910113"/>
          </a:xfrm>
          <a:prstGeom prst="roundRect">
            <a:avLst/>
          </a:prstGeom>
          <a:solidFill>
            <a:srgbClr val="FFE48F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56CF40-EBE8-8EEB-F86D-70453AAD5123}"/>
              </a:ext>
            </a:extLst>
          </p:cNvPr>
          <p:cNvCxnSpPr/>
          <p:nvPr/>
        </p:nvCxnSpPr>
        <p:spPr>
          <a:xfrm>
            <a:off x="653143" y="474618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ACD1C8-95C8-FE08-B295-8B2B8F254C42}"/>
              </a:ext>
            </a:extLst>
          </p:cNvPr>
          <p:cNvCxnSpPr/>
          <p:nvPr/>
        </p:nvCxnSpPr>
        <p:spPr>
          <a:xfrm>
            <a:off x="696000" y="6392090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9808A-ED07-1499-2CC9-F1234D171E19}"/>
              </a:ext>
            </a:extLst>
          </p:cNvPr>
          <p:cNvSpPr txBox="1"/>
          <p:nvPr/>
        </p:nvSpPr>
        <p:spPr>
          <a:xfrm>
            <a:off x="3960018" y="716223"/>
            <a:ext cx="4271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팝업스토어 문제점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C777-057D-BCF0-7AD6-A30EF5C83600}"/>
              </a:ext>
            </a:extLst>
          </p:cNvPr>
          <p:cNvSpPr txBox="1"/>
          <p:nvPr/>
        </p:nvSpPr>
        <p:spPr>
          <a:xfrm>
            <a:off x="4705350" y="1869317"/>
            <a:ext cx="2781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3B52FF"/>
                </a:solidFill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운영자 관점</a:t>
            </a:r>
            <a:endParaRPr lang="ko-KR" altLang="en-US" sz="4000" b="1" dirty="0">
              <a:solidFill>
                <a:srgbClr val="3B5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AE31F-EE22-911B-021E-1554606E6E72}"/>
              </a:ext>
            </a:extLst>
          </p:cNvPr>
          <p:cNvSpPr txBox="1"/>
          <p:nvPr/>
        </p:nvSpPr>
        <p:spPr>
          <a:xfrm>
            <a:off x="2539602" y="2833190"/>
            <a:ext cx="7112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홍보의 어려움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단기 </a:t>
            </a:r>
            <a:r>
              <a:rPr lang="ko-KR" altLang="en-US" sz="3600" b="1" dirty="0" err="1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임대시</a:t>
            </a:r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 높은 임대료 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A65B11-480B-701F-9418-0E05B14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28" y="1178901"/>
            <a:ext cx="8763943" cy="33085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27" y="1371420"/>
            <a:ext cx="8872347" cy="4115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62212" y="2459504"/>
            <a:ext cx="74675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AI</a:t>
            </a:r>
            <a:r>
              <a:rPr lang="en-US" altLang="ko-KR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endParaRPr lang="en-US" altLang="ko-KR" sz="6000" dirty="0" smtClean="0">
              <a:solidFill>
                <a:srgbClr val="FF79B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Yolov8</a:t>
            </a:r>
            <a:endParaRPr lang="en-US" altLang="ko-KR" sz="6000" dirty="0" smtClean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2" y="4043985"/>
            <a:ext cx="2030480" cy="16352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48" y="4660139"/>
            <a:ext cx="2122035" cy="2017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50" y="4850586"/>
            <a:ext cx="1375818" cy="14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3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>
                <a:lumMod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367365"/>
            <a:ext cx="9006840" cy="6194073"/>
          </a:xfrm>
          <a:prstGeom prst="rect">
            <a:avLst/>
          </a:prstGeom>
        </p:spPr>
      </p:pic>
      <p:pic>
        <p:nvPicPr>
          <p:cNvPr id="5" name="wq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3560" y="1577958"/>
            <a:ext cx="7391399" cy="46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760"/>
            <a:ext cx="12313920" cy="49072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62212" y="295424"/>
            <a:ext cx="7467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빠른 속도 </a:t>
            </a:r>
            <a:r>
              <a:rPr lang="ko-KR" altLang="en-US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높은 정확도</a:t>
            </a:r>
            <a:endParaRPr lang="en-US" altLang="ko-KR" sz="6000" dirty="0" smtClean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73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62211" y="535216"/>
            <a:ext cx="7467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152</a:t>
            </a:r>
            <a:r>
              <a:rPr lang="ko-KR" altLang="en-US" sz="6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장의 이미지</a:t>
            </a:r>
            <a:endParaRPr lang="en-US" altLang="ko-KR" sz="6000" dirty="0" smtClean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17" y="2086094"/>
            <a:ext cx="8330565" cy="34184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08520" y="4572000"/>
            <a:ext cx="2423160" cy="685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62212" y="295424"/>
            <a:ext cx="7467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 </a:t>
            </a:r>
            <a:r>
              <a:rPr lang="ko-KR" altLang="en-US" sz="6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전처리</a:t>
            </a:r>
            <a:endParaRPr lang="en-US" altLang="ko-KR" sz="6000" dirty="0" smtClean="0">
              <a:solidFill>
                <a:srgbClr val="FF77B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087"/>
            <a:ext cx="12191999" cy="50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62212" y="295424"/>
            <a:ext cx="7467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 </a:t>
            </a:r>
            <a:r>
              <a:rPr lang="ko-KR" altLang="en-US" sz="6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증폭</a:t>
            </a:r>
            <a:endParaRPr lang="en-US" altLang="ko-KR" sz="6000" dirty="0" smtClean="0">
              <a:solidFill>
                <a:srgbClr val="FF77B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087"/>
            <a:ext cx="12192000" cy="51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100000">
              <a:schemeClr val="bg2">
                <a:lumMod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3716142" y="1308538"/>
            <a:ext cx="4759716" cy="45673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3600000" scaled="0"/>
          </a:gradFill>
          <a:ln>
            <a:gradFill>
              <a:gsLst>
                <a:gs pos="0">
                  <a:schemeClr val="bg1"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906412" y="3947160"/>
            <a:ext cx="23791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UCC</a:t>
            </a:r>
            <a:endParaRPr lang="ko-KR" altLang="en-US" sz="7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88" y="2868168"/>
            <a:ext cx="4876800" cy="487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502" y="2868168"/>
            <a:ext cx="4876800" cy="487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26" y="-1293056"/>
            <a:ext cx="4876800" cy="4876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57" y="-1167384"/>
            <a:ext cx="4876800" cy="4876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2" y="2097405"/>
            <a:ext cx="16668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62211" y="535216"/>
            <a:ext cx="7467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1452</a:t>
            </a:r>
            <a:r>
              <a:rPr lang="ko-KR" altLang="en-US" sz="6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장</a:t>
            </a:r>
            <a:r>
              <a:rPr lang="ko-KR" altLang="en-US" sz="6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의 이미지</a:t>
            </a:r>
            <a:endParaRPr lang="en-US" altLang="ko-KR" sz="6000" dirty="0" smtClean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941" y="4859774"/>
            <a:ext cx="2990114" cy="12269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2928" t="1215" b="-1"/>
          <a:stretch/>
        </p:blipFill>
        <p:spPr>
          <a:xfrm>
            <a:off x="467676" y="1935480"/>
            <a:ext cx="11256645" cy="1846109"/>
          </a:xfrm>
          <a:prstGeom prst="rect">
            <a:avLst/>
          </a:prstGeom>
        </p:spPr>
      </p:pic>
      <p:sp>
        <p:nvSpPr>
          <p:cNvPr id="4" name="위쪽 화살표 3"/>
          <p:cNvSpPr/>
          <p:nvPr/>
        </p:nvSpPr>
        <p:spPr>
          <a:xfrm>
            <a:off x="5204460" y="3977640"/>
            <a:ext cx="1783080" cy="624840"/>
          </a:xfrm>
          <a:prstGeom prst="upArrow">
            <a:avLst/>
          </a:prstGeom>
          <a:solidFill>
            <a:srgbClr val="F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1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>
                <a:lumMod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367365"/>
            <a:ext cx="9006840" cy="61940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50" y="1612437"/>
            <a:ext cx="7407797" cy="46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1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>
                <a:lumMod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367365"/>
            <a:ext cx="9006840" cy="61940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50" y="1612437"/>
            <a:ext cx="7407797" cy="46263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86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9644" y="3429000"/>
            <a:ext cx="405271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 smtClean="0">
                <a:solidFill>
                  <a:srgbClr val="FF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0.225</a:t>
            </a:r>
            <a:endParaRPr lang="ko-KR" altLang="en-US" sz="96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86151" y="1706301"/>
            <a:ext cx="521969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 Epoch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>
                <a:lumMod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367365"/>
            <a:ext cx="9006840" cy="61940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85" y="1555830"/>
            <a:ext cx="742606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>
                <a:lumMod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367365"/>
            <a:ext cx="9006840" cy="61940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85" y="1555830"/>
            <a:ext cx="7426064" cy="4648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86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69644" y="3429000"/>
            <a:ext cx="412965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 smtClean="0">
                <a:solidFill>
                  <a:srgbClr val="FF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0.895</a:t>
            </a:r>
            <a:endParaRPr lang="ko-KR" altLang="en-US" sz="96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99452" y="1706301"/>
            <a:ext cx="63930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30</a:t>
            </a:r>
            <a:r>
              <a:rPr lang="en-US" altLang="ko-KR" sz="96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Epoch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3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FE52"/>
            </a:gs>
            <a:gs pos="100000">
              <a:srgbClr val="FF79B5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6" y="-550936"/>
            <a:ext cx="3940532" cy="79898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73" y="644329"/>
            <a:ext cx="4876800" cy="4876800"/>
          </a:xfrm>
          <a:prstGeom prst="rect">
            <a:avLst/>
          </a:prstGeom>
        </p:spPr>
      </p:pic>
      <p:pic>
        <p:nvPicPr>
          <p:cNvPr id="4" name="PW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09993" y="163286"/>
            <a:ext cx="3029542" cy="64070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7" t="32111" r="24426" b="27328"/>
          <a:stretch/>
        </p:blipFill>
        <p:spPr>
          <a:xfrm>
            <a:off x="2986992" y="3310571"/>
            <a:ext cx="1852315" cy="14176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4" t="29741" r="19480" b="20380"/>
          <a:stretch/>
        </p:blipFill>
        <p:spPr>
          <a:xfrm>
            <a:off x="821626" y="4389827"/>
            <a:ext cx="1852315" cy="14421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5" t="27370" r="30207" b="26520"/>
          <a:stretch/>
        </p:blipFill>
        <p:spPr>
          <a:xfrm>
            <a:off x="869109" y="2777713"/>
            <a:ext cx="1804832" cy="17057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34789" r="21173" b="30007"/>
          <a:stretch/>
        </p:blipFill>
        <p:spPr>
          <a:xfrm>
            <a:off x="2820618" y="4716303"/>
            <a:ext cx="2066709" cy="13023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09" y="1109065"/>
            <a:ext cx="4255926" cy="16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14CF6E-69A6-9855-CA5F-EFAAAD0BFBC4}"/>
              </a:ext>
            </a:extLst>
          </p:cNvPr>
          <p:cNvSpPr/>
          <p:nvPr/>
        </p:nvSpPr>
        <p:spPr>
          <a:xfrm>
            <a:off x="2286000" y="1579690"/>
            <a:ext cx="7620000" cy="3910113"/>
          </a:xfrm>
          <a:prstGeom prst="roundRect">
            <a:avLst/>
          </a:prstGeom>
          <a:solidFill>
            <a:srgbClr val="FFE48F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56CF40-EBE8-8EEB-F86D-70453AAD5123}"/>
              </a:ext>
            </a:extLst>
          </p:cNvPr>
          <p:cNvCxnSpPr/>
          <p:nvPr/>
        </p:nvCxnSpPr>
        <p:spPr>
          <a:xfrm>
            <a:off x="653143" y="474618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ACD1C8-95C8-FE08-B295-8B2B8F254C42}"/>
              </a:ext>
            </a:extLst>
          </p:cNvPr>
          <p:cNvCxnSpPr/>
          <p:nvPr/>
        </p:nvCxnSpPr>
        <p:spPr>
          <a:xfrm>
            <a:off x="696000" y="6392090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9808A-ED07-1499-2CC9-F1234D171E19}"/>
              </a:ext>
            </a:extLst>
          </p:cNvPr>
          <p:cNvSpPr txBox="1"/>
          <p:nvPr/>
        </p:nvSpPr>
        <p:spPr>
          <a:xfrm>
            <a:off x="3960018" y="716223"/>
            <a:ext cx="4271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팝업스토어 문제점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C777-057D-BCF0-7AD6-A30EF5C83600}"/>
              </a:ext>
            </a:extLst>
          </p:cNvPr>
          <p:cNvSpPr txBox="1"/>
          <p:nvPr/>
        </p:nvSpPr>
        <p:spPr>
          <a:xfrm>
            <a:off x="4705350" y="1869317"/>
            <a:ext cx="2781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3B52FF"/>
                </a:solidFill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운영자 관점</a:t>
            </a:r>
            <a:endParaRPr lang="ko-KR" altLang="en-US" sz="4000" b="1" dirty="0">
              <a:solidFill>
                <a:srgbClr val="3B5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AE31F-EE22-911B-021E-1554606E6E72}"/>
              </a:ext>
            </a:extLst>
          </p:cNvPr>
          <p:cNvSpPr txBox="1"/>
          <p:nvPr/>
        </p:nvSpPr>
        <p:spPr>
          <a:xfrm>
            <a:off x="2539602" y="2833190"/>
            <a:ext cx="7112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홍보의 어려움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단기 </a:t>
            </a:r>
            <a:r>
              <a:rPr lang="ko-KR" altLang="en-US" sz="3600" b="1" dirty="0" err="1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임대시</a:t>
            </a:r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 높은 임대료 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A65B11-480B-701F-9418-0E05B14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28" y="1178901"/>
            <a:ext cx="8763943" cy="33085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27" y="1371420"/>
            <a:ext cx="8872347" cy="4115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62212" y="2767281"/>
            <a:ext cx="7467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80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AR</a:t>
            </a:r>
            <a:r>
              <a:rPr lang="en-US" altLang="ko-KR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endParaRPr lang="ko-KR" altLang="en-US" sz="6000" dirty="0">
              <a:solidFill>
                <a:srgbClr val="FF79B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2" y="4043985"/>
            <a:ext cx="2030480" cy="16352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48" y="4660139"/>
            <a:ext cx="2122035" cy="2017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50" y="4850586"/>
            <a:ext cx="1375818" cy="14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87517" y="2119098"/>
            <a:ext cx="3201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AR Filter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69" y="188464"/>
            <a:ext cx="3074394" cy="652932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87" y="-459559"/>
            <a:ext cx="3900610" cy="79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83921" y="5064457"/>
            <a:ext cx="5224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AR Code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64" y="1342444"/>
            <a:ext cx="6839712" cy="32295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16852" y="-1271723"/>
            <a:ext cx="4158296" cy="843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6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14CF6E-69A6-9855-CA5F-EFAAAD0BFBC4}"/>
              </a:ext>
            </a:extLst>
          </p:cNvPr>
          <p:cNvSpPr/>
          <p:nvPr/>
        </p:nvSpPr>
        <p:spPr>
          <a:xfrm>
            <a:off x="2286000" y="1579690"/>
            <a:ext cx="7620000" cy="3910113"/>
          </a:xfrm>
          <a:prstGeom prst="roundRect">
            <a:avLst/>
          </a:prstGeom>
          <a:solidFill>
            <a:srgbClr val="FFE48F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56CF40-EBE8-8EEB-F86D-70453AAD5123}"/>
              </a:ext>
            </a:extLst>
          </p:cNvPr>
          <p:cNvCxnSpPr/>
          <p:nvPr/>
        </p:nvCxnSpPr>
        <p:spPr>
          <a:xfrm>
            <a:off x="653143" y="474618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ACD1C8-95C8-FE08-B295-8B2B8F254C42}"/>
              </a:ext>
            </a:extLst>
          </p:cNvPr>
          <p:cNvCxnSpPr/>
          <p:nvPr/>
        </p:nvCxnSpPr>
        <p:spPr>
          <a:xfrm>
            <a:off x="696000" y="6392090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9808A-ED07-1499-2CC9-F1234D171E19}"/>
              </a:ext>
            </a:extLst>
          </p:cNvPr>
          <p:cNvSpPr txBox="1"/>
          <p:nvPr/>
        </p:nvSpPr>
        <p:spPr>
          <a:xfrm>
            <a:off x="3960018" y="716223"/>
            <a:ext cx="4271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팝업스토어 문제점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C777-057D-BCF0-7AD6-A30EF5C83600}"/>
              </a:ext>
            </a:extLst>
          </p:cNvPr>
          <p:cNvSpPr txBox="1"/>
          <p:nvPr/>
        </p:nvSpPr>
        <p:spPr>
          <a:xfrm>
            <a:off x="4705350" y="1869317"/>
            <a:ext cx="2781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3B52FF"/>
                </a:solidFill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운영자 관점</a:t>
            </a:r>
            <a:endParaRPr lang="ko-KR" altLang="en-US" sz="4000" b="1" dirty="0">
              <a:solidFill>
                <a:srgbClr val="3B5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AE31F-EE22-911B-021E-1554606E6E72}"/>
              </a:ext>
            </a:extLst>
          </p:cNvPr>
          <p:cNvSpPr txBox="1"/>
          <p:nvPr/>
        </p:nvSpPr>
        <p:spPr>
          <a:xfrm>
            <a:off x="2539602" y="2833190"/>
            <a:ext cx="7112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홍보의 어려움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단기 </a:t>
            </a:r>
            <a:r>
              <a:rPr lang="ko-KR" altLang="en-US" sz="3600" b="1" dirty="0" err="1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임대시</a:t>
            </a:r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 높은 임대료 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A65B11-480B-701F-9418-0E05B14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28" y="1178901"/>
            <a:ext cx="8763943" cy="33085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27" y="1371420"/>
            <a:ext cx="8872347" cy="4115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62212" y="1997839"/>
            <a:ext cx="74675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err="1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WebXR</a:t>
            </a:r>
            <a:r>
              <a:rPr lang="en-US" altLang="ko-KR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</a:t>
            </a:r>
            <a:r>
              <a:rPr lang="en-US" altLang="ko-KR" sz="60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</a:t>
            </a:r>
            <a:endParaRPr lang="en-US" altLang="ko-KR" sz="6000" dirty="0" smtClean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en-US" altLang="ko-KR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6000" dirty="0" err="1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UnityAR</a:t>
            </a:r>
            <a:endParaRPr lang="ko-KR" altLang="en-US" sz="6000" dirty="0">
              <a:solidFill>
                <a:srgbClr val="FF79B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2" y="4043985"/>
            <a:ext cx="2030480" cy="16352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48" y="4660139"/>
            <a:ext cx="2122035" cy="2017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50" y="4850586"/>
            <a:ext cx="1375818" cy="14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7" y="672637"/>
            <a:ext cx="2492707" cy="11561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1125" y="962151"/>
            <a:ext cx="2514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E0FE5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HAPPY CAT</a:t>
            </a:r>
            <a:endParaRPr lang="ko-KR" altLang="en-US" sz="2800" dirty="0">
              <a:solidFill>
                <a:srgbClr val="E0FE52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170788" y="155903"/>
            <a:ext cx="17940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 smtClean="0">
                <a:solidFill>
                  <a:srgbClr val="E0FE5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POP-CON     C211</a:t>
            </a:r>
            <a:endParaRPr lang="ko-KR" altLang="en-US" sz="1500" dirty="0">
              <a:solidFill>
                <a:srgbClr val="E0FE52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4303CC-9F48-74BA-9B4D-074F49C86ECE}"/>
              </a:ext>
            </a:extLst>
          </p:cNvPr>
          <p:cNvCxnSpPr>
            <a:cxnSpLocks/>
          </p:cNvCxnSpPr>
          <p:nvPr/>
        </p:nvCxnSpPr>
        <p:spPr>
          <a:xfrm>
            <a:off x="4136851" y="2887703"/>
            <a:ext cx="6458857" cy="0"/>
          </a:xfrm>
          <a:prstGeom prst="line">
            <a:avLst/>
          </a:prstGeom>
          <a:ln w="12700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F282-B8FA-60F0-EAEA-5AE55E577D6E}"/>
              </a:ext>
            </a:extLst>
          </p:cNvPr>
          <p:cNvCxnSpPr>
            <a:cxnSpLocks/>
          </p:cNvCxnSpPr>
          <p:nvPr/>
        </p:nvCxnSpPr>
        <p:spPr>
          <a:xfrm>
            <a:off x="4136851" y="3751303"/>
            <a:ext cx="6465207" cy="0"/>
          </a:xfrm>
          <a:prstGeom prst="line">
            <a:avLst/>
          </a:prstGeom>
          <a:ln w="12700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706DC6-B01F-989E-019D-73F34CBC35B4}"/>
              </a:ext>
            </a:extLst>
          </p:cNvPr>
          <p:cNvCxnSpPr>
            <a:cxnSpLocks/>
          </p:cNvCxnSpPr>
          <p:nvPr/>
        </p:nvCxnSpPr>
        <p:spPr>
          <a:xfrm>
            <a:off x="4136851" y="4622885"/>
            <a:ext cx="6465207" cy="0"/>
          </a:xfrm>
          <a:prstGeom prst="line">
            <a:avLst/>
          </a:prstGeom>
          <a:ln w="12700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700313-B819-FE5A-D7D3-E4527EB331D9}"/>
              </a:ext>
            </a:extLst>
          </p:cNvPr>
          <p:cNvSpPr txBox="1"/>
          <p:nvPr/>
        </p:nvSpPr>
        <p:spPr>
          <a:xfrm>
            <a:off x="4317823" y="2270325"/>
            <a:ext cx="1963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50" charset="-127"/>
              </a:rPr>
              <a:t>Chapter 01.</a:t>
            </a:r>
            <a:endParaRPr lang="ko-KR" altLang="en-US" sz="32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A4E96-FE6E-F290-2B1A-F9328428C189}"/>
              </a:ext>
            </a:extLst>
          </p:cNvPr>
          <p:cNvSpPr txBox="1"/>
          <p:nvPr/>
        </p:nvSpPr>
        <p:spPr>
          <a:xfrm>
            <a:off x="4317823" y="3128069"/>
            <a:ext cx="1963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50" charset="-127"/>
              </a:rPr>
              <a:t>Chapter 02.</a:t>
            </a:r>
            <a:endParaRPr lang="ko-KR" altLang="en-US" sz="32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96D06-4A62-DFD5-2867-CFD58C522A12}"/>
              </a:ext>
            </a:extLst>
          </p:cNvPr>
          <p:cNvSpPr txBox="1"/>
          <p:nvPr/>
        </p:nvSpPr>
        <p:spPr>
          <a:xfrm>
            <a:off x="4317823" y="3991668"/>
            <a:ext cx="1963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50" charset="-127"/>
              </a:rPr>
              <a:t>Chapter 03.</a:t>
            </a:r>
            <a:endParaRPr lang="ko-KR" altLang="en-US" sz="32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4D5B19-2A35-28CA-70DD-BA5A23D651DB}"/>
              </a:ext>
            </a:extLst>
          </p:cNvPr>
          <p:cNvSpPr txBox="1"/>
          <p:nvPr/>
        </p:nvSpPr>
        <p:spPr>
          <a:xfrm>
            <a:off x="4317822" y="4851456"/>
            <a:ext cx="1963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50" charset="-127"/>
              </a:rPr>
              <a:t>Chapter 04.</a:t>
            </a:r>
            <a:endParaRPr lang="ko-KR" altLang="en-US" sz="32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FAC9A-7DAB-3F76-DAB4-F4F9285CEEDB}"/>
              </a:ext>
            </a:extLst>
          </p:cNvPr>
          <p:cNvSpPr txBox="1"/>
          <p:nvPr/>
        </p:nvSpPr>
        <p:spPr>
          <a:xfrm>
            <a:off x="6803849" y="2208769"/>
            <a:ext cx="35959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E0FE5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50" charset="-127"/>
              </a:rPr>
              <a:t>기획 과정</a:t>
            </a:r>
            <a:endParaRPr lang="ko-KR" altLang="en-US" sz="4000" b="1" dirty="0">
              <a:solidFill>
                <a:srgbClr val="E0FE5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8C1A38-AB30-08B6-2DB5-DD354D36BE4E}"/>
              </a:ext>
            </a:extLst>
          </p:cNvPr>
          <p:cNvSpPr txBox="1"/>
          <p:nvPr/>
        </p:nvSpPr>
        <p:spPr>
          <a:xfrm>
            <a:off x="6803849" y="3072368"/>
            <a:ext cx="35959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E0FE5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50" charset="-127"/>
              </a:rPr>
              <a:t>기능 및 기술 소개</a:t>
            </a:r>
            <a:endParaRPr lang="ko-KR" altLang="en-US" sz="4000" b="1" dirty="0">
              <a:solidFill>
                <a:srgbClr val="E0FE5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3D16C-5D67-CE20-633A-9A3210DDE527}"/>
              </a:ext>
            </a:extLst>
          </p:cNvPr>
          <p:cNvSpPr txBox="1"/>
          <p:nvPr/>
        </p:nvSpPr>
        <p:spPr>
          <a:xfrm>
            <a:off x="6803848" y="3935967"/>
            <a:ext cx="35959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E0FE5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50" charset="-127"/>
              </a:rPr>
              <a:t>POPCON </a:t>
            </a:r>
            <a:r>
              <a:rPr lang="ko-KR" altLang="en-US" sz="3200" b="1" dirty="0" smtClean="0">
                <a:solidFill>
                  <a:srgbClr val="E0FE5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50" charset="-127"/>
              </a:rPr>
              <a:t>시연</a:t>
            </a:r>
            <a:endParaRPr lang="ko-KR" altLang="en-US" sz="4000" b="1" dirty="0">
              <a:solidFill>
                <a:srgbClr val="E0FE5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0630E-2DE1-1B1F-3577-6903B1A2132A}"/>
              </a:ext>
            </a:extLst>
          </p:cNvPr>
          <p:cNvSpPr txBox="1"/>
          <p:nvPr/>
        </p:nvSpPr>
        <p:spPr>
          <a:xfrm>
            <a:off x="6803848" y="4789900"/>
            <a:ext cx="35959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E0FE5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50" charset="-127"/>
              </a:rPr>
              <a:t>향후 방향성</a:t>
            </a:r>
            <a:endParaRPr lang="ko-KR" altLang="en-US" sz="4000" b="1" dirty="0">
              <a:solidFill>
                <a:srgbClr val="E0FE5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86" y="1317012"/>
            <a:ext cx="570468" cy="4594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35" y="1516149"/>
            <a:ext cx="596191" cy="5669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85" y="1608744"/>
            <a:ext cx="386539" cy="3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FB7"/>
            </a:gs>
            <a:gs pos="100000">
              <a:srgbClr val="FF9FC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9066" b="15863"/>
          <a:stretch/>
        </p:blipFill>
        <p:spPr>
          <a:xfrm>
            <a:off x="1393081" y="597380"/>
            <a:ext cx="9475119" cy="567775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0147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FB7"/>
            </a:gs>
            <a:gs pos="100000">
              <a:srgbClr val="FF9FC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410903"/>
            <a:ext cx="11880000" cy="603619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392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FB7"/>
            </a:gs>
            <a:gs pos="100000">
              <a:srgbClr val="FF9FC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783" r="1783"/>
          <a:stretch/>
        </p:blipFill>
        <p:spPr>
          <a:xfrm>
            <a:off x="156000" y="382073"/>
            <a:ext cx="11880000" cy="60938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567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14CF6E-69A6-9855-CA5F-EFAAAD0BFBC4}"/>
              </a:ext>
            </a:extLst>
          </p:cNvPr>
          <p:cNvSpPr/>
          <p:nvPr/>
        </p:nvSpPr>
        <p:spPr>
          <a:xfrm>
            <a:off x="2286000" y="1579690"/>
            <a:ext cx="7620000" cy="3910113"/>
          </a:xfrm>
          <a:prstGeom prst="roundRect">
            <a:avLst/>
          </a:prstGeom>
          <a:solidFill>
            <a:srgbClr val="FFE48F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56CF40-EBE8-8EEB-F86D-70453AAD5123}"/>
              </a:ext>
            </a:extLst>
          </p:cNvPr>
          <p:cNvCxnSpPr/>
          <p:nvPr/>
        </p:nvCxnSpPr>
        <p:spPr>
          <a:xfrm>
            <a:off x="653143" y="474618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ACD1C8-95C8-FE08-B295-8B2B8F254C42}"/>
              </a:ext>
            </a:extLst>
          </p:cNvPr>
          <p:cNvCxnSpPr/>
          <p:nvPr/>
        </p:nvCxnSpPr>
        <p:spPr>
          <a:xfrm>
            <a:off x="696000" y="6392090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9808A-ED07-1499-2CC9-F1234D171E19}"/>
              </a:ext>
            </a:extLst>
          </p:cNvPr>
          <p:cNvSpPr txBox="1"/>
          <p:nvPr/>
        </p:nvSpPr>
        <p:spPr>
          <a:xfrm>
            <a:off x="3960018" y="716223"/>
            <a:ext cx="4271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팝업스토어 문제점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C777-057D-BCF0-7AD6-A30EF5C83600}"/>
              </a:ext>
            </a:extLst>
          </p:cNvPr>
          <p:cNvSpPr txBox="1"/>
          <p:nvPr/>
        </p:nvSpPr>
        <p:spPr>
          <a:xfrm>
            <a:off x="4705350" y="1869317"/>
            <a:ext cx="2781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3B52FF"/>
                </a:solidFill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운영자 관점</a:t>
            </a:r>
            <a:endParaRPr lang="ko-KR" altLang="en-US" sz="4000" b="1" dirty="0">
              <a:solidFill>
                <a:srgbClr val="3B5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AE31F-EE22-911B-021E-1554606E6E72}"/>
              </a:ext>
            </a:extLst>
          </p:cNvPr>
          <p:cNvSpPr txBox="1"/>
          <p:nvPr/>
        </p:nvSpPr>
        <p:spPr>
          <a:xfrm>
            <a:off x="2539602" y="2833190"/>
            <a:ext cx="7112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홍보의 어려움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단기 </a:t>
            </a:r>
            <a:r>
              <a:rPr lang="ko-KR" altLang="en-US" sz="3600" b="1" dirty="0" err="1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임대시</a:t>
            </a:r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 높은 임대료 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A65B11-480B-701F-9418-0E05B14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28" y="1178901"/>
            <a:ext cx="8763943" cy="33085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27" y="1371420"/>
            <a:ext cx="8872347" cy="4115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62212" y="2345680"/>
            <a:ext cx="74675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Blender</a:t>
            </a:r>
          </a:p>
          <a:p>
            <a:pPr algn="ctr"/>
            <a:r>
              <a:rPr lang="ko-KR" altLang="en-US" sz="6000" dirty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</a:t>
            </a:r>
            <a:r>
              <a:rPr lang="ko-KR" altLang="en-US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델링</a:t>
            </a:r>
            <a:endParaRPr lang="ko-KR" altLang="en-US" sz="6000" dirty="0">
              <a:solidFill>
                <a:srgbClr val="FF79B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2" y="4043985"/>
            <a:ext cx="2030480" cy="16352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48" y="4660139"/>
            <a:ext cx="2122035" cy="2017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50" y="4850586"/>
            <a:ext cx="1375818" cy="14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FB7"/>
            </a:gs>
            <a:gs pos="100000">
              <a:srgbClr val="FF9FC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7" y="883494"/>
            <a:ext cx="10706296" cy="5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14CF6E-69A6-9855-CA5F-EFAAAD0BFBC4}"/>
              </a:ext>
            </a:extLst>
          </p:cNvPr>
          <p:cNvSpPr/>
          <p:nvPr/>
        </p:nvSpPr>
        <p:spPr>
          <a:xfrm>
            <a:off x="2286000" y="1579690"/>
            <a:ext cx="7620000" cy="3910113"/>
          </a:xfrm>
          <a:prstGeom prst="roundRect">
            <a:avLst/>
          </a:prstGeom>
          <a:solidFill>
            <a:srgbClr val="FFE48F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56CF40-EBE8-8EEB-F86D-70453AAD5123}"/>
              </a:ext>
            </a:extLst>
          </p:cNvPr>
          <p:cNvCxnSpPr/>
          <p:nvPr/>
        </p:nvCxnSpPr>
        <p:spPr>
          <a:xfrm>
            <a:off x="653143" y="474618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ACD1C8-95C8-FE08-B295-8B2B8F254C42}"/>
              </a:ext>
            </a:extLst>
          </p:cNvPr>
          <p:cNvCxnSpPr/>
          <p:nvPr/>
        </p:nvCxnSpPr>
        <p:spPr>
          <a:xfrm>
            <a:off x="696000" y="6392090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9808A-ED07-1499-2CC9-F1234D171E19}"/>
              </a:ext>
            </a:extLst>
          </p:cNvPr>
          <p:cNvSpPr txBox="1"/>
          <p:nvPr/>
        </p:nvSpPr>
        <p:spPr>
          <a:xfrm>
            <a:off x="3960018" y="716223"/>
            <a:ext cx="4271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팝업스토어 문제점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C777-057D-BCF0-7AD6-A30EF5C83600}"/>
              </a:ext>
            </a:extLst>
          </p:cNvPr>
          <p:cNvSpPr txBox="1"/>
          <p:nvPr/>
        </p:nvSpPr>
        <p:spPr>
          <a:xfrm>
            <a:off x="4705350" y="1869317"/>
            <a:ext cx="2781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3B52FF"/>
                </a:solidFill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운영자 관점</a:t>
            </a:r>
            <a:endParaRPr lang="ko-KR" altLang="en-US" sz="4000" b="1" dirty="0">
              <a:solidFill>
                <a:srgbClr val="3B5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AE31F-EE22-911B-021E-1554606E6E72}"/>
              </a:ext>
            </a:extLst>
          </p:cNvPr>
          <p:cNvSpPr txBox="1"/>
          <p:nvPr/>
        </p:nvSpPr>
        <p:spPr>
          <a:xfrm>
            <a:off x="2539602" y="2833190"/>
            <a:ext cx="7112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홍보의 어려움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단기 </a:t>
            </a:r>
            <a:r>
              <a:rPr lang="ko-KR" altLang="en-US" sz="3600" b="1" dirty="0" err="1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임대시</a:t>
            </a:r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 높은 임대료 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A65B11-480B-701F-9418-0E05B14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28" y="1178901"/>
            <a:ext cx="8763943" cy="33085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27" y="1371420"/>
            <a:ext cx="8872347" cy="4115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62212" y="2345680"/>
            <a:ext cx="74675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3D Max</a:t>
            </a:r>
          </a:p>
          <a:p>
            <a:pPr algn="ctr"/>
            <a:r>
              <a:rPr lang="ko-KR" altLang="en-US" sz="6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이펙트</a:t>
            </a:r>
            <a:endParaRPr lang="ko-KR" altLang="en-US" sz="6000" dirty="0">
              <a:solidFill>
                <a:srgbClr val="D3FD0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2" y="4043985"/>
            <a:ext cx="2030480" cy="16352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48" y="4660139"/>
            <a:ext cx="2122035" cy="2017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50" y="4850586"/>
            <a:ext cx="1375818" cy="14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FB7"/>
            </a:gs>
            <a:gs pos="100000">
              <a:srgbClr val="FF9FC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23" y="682753"/>
            <a:ext cx="10584889" cy="55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8FBCD"/>
            </a:gs>
            <a:gs pos="0">
              <a:srgbClr val="FFC5C5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716142" y="1145344"/>
            <a:ext cx="4759716" cy="45673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3600000" scaled="0"/>
          </a:gradFill>
          <a:ln>
            <a:gradFill>
              <a:gsLst>
                <a:gs pos="0">
                  <a:schemeClr val="bg1"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80" y="3468941"/>
            <a:ext cx="2825179" cy="28251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62" y="4479682"/>
            <a:ext cx="1767840" cy="17678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19" y="871833"/>
            <a:ext cx="1666875" cy="18954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59" y="2003435"/>
            <a:ext cx="2148840" cy="214884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934464" y="2705725"/>
            <a:ext cx="23230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8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시연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1309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8FBCD"/>
            </a:gs>
            <a:gs pos="0">
              <a:srgbClr val="FFC5C5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981" y="4571903"/>
            <a:ext cx="1209220" cy="1209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38" y="1145344"/>
            <a:ext cx="1284747" cy="128474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716142" y="1145344"/>
            <a:ext cx="4759716" cy="45673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3600000" scaled="0"/>
          </a:gradFill>
          <a:ln>
            <a:gradFill>
              <a:gsLst>
                <a:gs pos="0">
                  <a:schemeClr val="bg1"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084071" y="2921169"/>
            <a:ext cx="40238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향후 방향성</a:t>
            </a:r>
            <a:endParaRPr lang="ko-KR" altLang="en-US" sz="6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1" y="2398708"/>
            <a:ext cx="1560579" cy="1560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109" y="645340"/>
            <a:ext cx="1560579" cy="15605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62" y="4396223"/>
            <a:ext cx="1560579" cy="15605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60" y="2648710"/>
            <a:ext cx="1560579" cy="15605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645339"/>
            <a:ext cx="1560579" cy="15605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90" y="4396223"/>
            <a:ext cx="1560579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F8FBCD"/>
              </a:gs>
              <a:gs pos="0">
                <a:srgbClr val="FFC5C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2395"/>
          <a:stretch/>
        </p:blipFill>
        <p:spPr>
          <a:xfrm>
            <a:off x="6789785" y="1620965"/>
            <a:ext cx="3871954" cy="3616070"/>
          </a:xfrm>
          <a:custGeom>
            <a:avLst/>
            <a:gdLst>
              <a:gd name="connsiteX0" fmla="*/ 1375668 w 3175701"/>
              <a:gd name="connsiteY0" fmla="*/ 0 h 2965830"/>
              <a:gd name="connsiteX1" fmla="*/ 1971306 w 3175701"/>
              <a:gd name="connsiteY1" fmla="*/ 0 h 2965830"/>
              <a:gd name="connsiteX2" fmla="*/ 2010753 w 3175701"/>
              <a:gd name="connsiteY2" fmla="*/ 6020 h 2965830"/>
              <a:gd name="connsiteX3" fmla="*/ 3144993 w 3175701"/>
              <a:gd name="connsiteY3" fmla="*/ 847825 h 2965830"/>
              <a:gd name="connsiteX4" fmla="*/ 3175701 w 3175701"/>
              <a:gd name="connsiteY4" fmla="*/ 911571 h 2965830"/>
              <a:gd name="connsiteX5" fmla="*/ 3175701 w 3175701"/>
              <a:gd name="connsiteY5" fmla="*/ 2379446 h 2965830"/>
              <a:gd name="connsiteX6" fmla="*/ 3144993 w 3175701"/>
              <a:gd name="connsiteY6" fmla="*/ 2443191 h 2965830"/>
              <a:gd name="connsiteX7" fmla="*/ 2737980 w 3175701"/>
              <a:gd name="connsiteY7" fmla="*/ 2936852 h 2965830"/>
              <a:gd name="connsiteX8" fmla="*/ 2699228 w 3175701"/>
              <a:gd name="connsiteY8" fmla="*/ 2965830 h 2965830"/>
              <a:gd name="connsiteX9" fmla="*/ 647746 w 3175701"/>
              <a:gd name="connsiteY9" fmla="*/ 2965830 h 2965830"/>
              <a:gd name="connsiteX10" fmla="*/ 608994 w 3175701"/>
              <a:gd name="connsiteY10" fmla="*/ 2936852 h 2965830"/>
              <a:gd name="connsiteX11" fmla="*/ 0 w 3175701"/>
              <a:gd name="connsiteY11" fmla="*/ 1645508 h 2965830"/>
              <a:gd name="connsiteX12" fmla="*/ 1336221 w 3175701"/>
              <a:gd name="connsiteY12" fmla="*/ 6020 h 296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75701" h="2965830">
                <a:moveTo>
                  <a:pt x="1375668" y="0"/>
                </a:moveTo>
                <a:lnTo>
                  <a:pt x="1971306" y="0"/>
                </a:lnTo>
                <a:lnTo>
                  <a:pt x="2010753" y="6020"/>
                </a:lnTo>
                <a:cubicBezTo>
                  <a:pt x="2500983" y="106336"/>
                  <a:pt x="2913131" y="421006"/>
                  <a:pt x="3144993" y="847825"/>
                </a:cubicBezTo>
                <a:lnTo>
                  <a:pt x="3175701" y="911571"/>
                </a:lnTo>
                <a:lnTo>
                  <a:pt x="3175701" y="2379446"/>
                </a:lnTo>
                <a:lnTo>
                  <a:pt x="3144993" y="2443191"/>
                </a:lnTo>
                <a:cubicBezTo>
                  <a:pt x="3041943" y="2632889"/>
                  <a:pt x="2903281" y="2800433"/>
                  <a:pt x="2737980" y="2936852"/>
                </a:cubicBezTo>
                <a:lnTo>
                  <a:pt x="2699228" y="2965830"/>
                </a:lnTo>
                <a:lnTo>
                  <a:pt x="647746" y="2965830"/>
                </a:lnTo>
                <a:lnTo>
                  <a:pt x="608994" y="2936852"/>
                </a:lnTo>
                <a:cubicBezTo>
                  <a:pt x="237066" y="2629910"/>
                  <a:pt x="0" y="2165394"/>
                  <a:pt x="0" y="1645508"/>
                </a:cubicBezTo>
                <a:cubicBezTo>
                  <a:pt x="0" y="836797"/>
                  <a:pt x="573642" y="162067"/>
                  <a:pt x="1336221" y="6020"/>
                </a:cubicBezTo>
                <a:close/>
              </a:path>
            </a:pathLst>
          </a:cu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61" y="1309618"/>
            <a:ext cx="3668258" cy="53955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82805" y="393421"/>
            <a:ext cx="33666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매장</a:t>
            </a:r>
            <a:r>
              <a:rPr lang="en-US" altLang="ko-KR" sz="6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POS</a:t>
            </a:r>
            <a:endParaRPr lang="ko-KR" altLang="en-US" sz="6000" dirty="0"/>
          </a:p>
        </p:txBody>
      </p:sp>
      <p:sp>
        <p:nvSpPr>
          <p:cNvPr id="17" name="직사각형 16"/>
          <p:cNvSpPr/>
          <p:nvPr/>
        </p:nvSpPr>
        <p:spPr>
          <a:xfrm>
            <a:off x="6932237" y="393421"/>
            <a:ext cx="3294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err="1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굿즈</a:t>
            </a:r>
            <a:r>
              <a:rPr lang="ko-KR" altLang="en-US" sz="6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재고</a:t>
            </a:r>
            <a:endParaRPr lang="ko-KR" altLang="en-US" sz="6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22" y="90125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2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27" y="1371420"/>
            <a:ext cx="8872347" cy="4115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62212" y="2345680"/>
            <a:ext cx="74675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팝업스토어 문제점</a:t>
            </a:r>
            <a:endParaRPr lang="en-US" altLang="ko-KR" sz="7200" dirty="0" smtClean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6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이용자 관점</a:t>
            </a:r>
            <a:endParaRPr lang="ko-KR" altLang="en-US" sz="6000" dirty="0">
              <a:solidFill>
                <a:srgbClr val="D3FD0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2" y="4043985"/>
            <a:ext cx="2030480" cy="16352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48" y="4660139"/>
            <a:ext cx="2122035" cy="2017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50" y="4850586"/>
            <a:ext cx="1375818" cy="14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F8FBCD"/>
              </a:gs>
              <a:gs pos="0">
                <a:srgbClr val="FFC5C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258525" y="348762"/>
            <a:ext cx="56749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여러 예약 플랫폼</a:t>
            </a:r>
            <a:endParaRPr lang="ko-KR" altLang="en-US" sz="6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37" y="1713187"/>
            <a:ext cx="2600325" cy="4324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0" y="1930890"/>
            <a:ext cx="3304804" cy="34009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52" y="2080901"/>
            <a:ext cx="2753871" cy="26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F8FBCD"/>
              </a:gs>
              <a:gs pos="0">
                <a:srgbClr val="FFC5C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258525" y="348762"/>
            <a:ext cx="56749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여러 예약 플랫폼</a:t>
            </a:r>
            <a:endParaRPr lang="ko-KR" altLang="en-US" sz="6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37" y="1713187"/>
            <a:ext cx="2600325" cy="4324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0" y="1930890"/>
            <a:ext cx="3304804" cy="34009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52" y="2080901"/>
            <a:ext cx="2753871" cy="26961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55555" y="579596"/>
            <a:ext cx="62808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600" dirty="0" smtClean="0">
                <a:solidFill>
                  <a:srgbClr val="FF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검색 </a:t>
            </a:r>
            <a:r>
              <a:rPr lang="en-US" altLang="ko-KR" sz="9600" dirty="0">
                <a:solidFill>
                  <a:srgbClr val="FF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+</a:t>
            </a:r>
            <a:r>
              <a:rPr lang="en-US" altLang="ko-KR" sz="9600" dirty="0" smtClean="0">
                <a:solidFill>
                  <a:srgbClr val="FF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9600" dirty="0" smtClean="0">
                <a:solidFill>
                  <a:srgbClr val="FF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예약</a:t>
            </a:r>
            <a:endParaRPr lang="ko-KR" altLang="en-US" sz="9600" dirty="0">
              <a:solidFill>
                <a:srgbClr val="FF0000"/>
              </a:solidFill>
            </a:endParaRPr>
          </a:p>
        </p:txBody>
      </p:sp>
      <p:pic>
        <p:nvPicPr>
          <p:cNvPr id="9" name="그림 8" descr="그래픽, 로고, 텍스트, 폰트이(가) 표시된 사진&#10;&#10;자동 생성된 설명">
            <a:extLst>
              <a:ext uri="{FF2B5EF4-FFF2-40B4-BE49-F238E27FC236}">
                <a16:creationId xmlns:a16="http://schemas.microsoft.com/office/drawing/2014/main" id="{93489773-E3DB-3C53-3F5B-5A2DAC4DE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80" y="2388356"/>
            <a:ext cx="4149040" cy="33776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03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14CF6E-69A6-9855-CA5F-EFAAAD0BFBC4}"/>
              </a:ext>
            </a:extLst>
          </p:cNvPr>
          <p:cNvSpPr/>
          <p:nvPr/>
        </p:nvSpPr>
        <p:spPr>
          <a:xfrm>
            <a:off x="2286000" y="1579690"/>
            <a:ext cx="7620000" cy="3910113"/>
          </a:xfrm>
          <a:prstGeom prst="roundRect">
            <a:avLst/>
          </a:prstGeom>
          <a:solidFill>
            <a:srgbClr val="FFE48F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56CF40-EBE8-8EEB-F86D-70453AAD5123}"/>
              </a:ext>
            </a:extLst>
          </p:cNvPr>
          <p:cNvCxnSpPr/>
          <p:nvPr/>
        </p:nvCxnSpPr>
        <p:spPr>
          <a:xfrm>
            <a:off x="653143" y="474618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ACD1C8-95C8-FE08-B295-8B2B8F254C42}"/>
              </a:ext>
            </a:extLst>
          </p:cNvPr>
          <p:cNvCxnSpPr/>
          <p:nvPr/>
        </p:nvCxnSpPr>
        <p:spPr>
          <a:xfrm>
            <a:off x="696000" y="6392090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9808A-ED07-1499-2CC9-F1234D171E19}"/>
              </a:ext>
            </a:extLst>
          </p:cNvPr>
          <p:cNvSpPr txBox="1"/>
          <p:nvPr/>
        </p:nvSpPr>
        <p:spPr>
          <a:xfrm>
            <a:off x="3960018" y="716223"/>
            <a:ext cx="4271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팝업스토어 문제점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C777-057D-BCF0-7AD6-A30EF5C83600}"/>
              </a:ext>
            </a:extLst>
          </p:cNvPr>
          <p:cNvSpPr txBox="1"/>
          <p:nvPr/>
        </p:nvSpPr>
        <p:spPr>
          <a:xfrm>
            <a:off x="4705350" y="1869317"/>
            <a:ext cx="2781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3B52FF"/>
                </a:solidFill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운영자 관점</a:t>
            </a:r>
            <a:endParaRPr lang="ko-KR" altLang="en-US" sz="4000" b="1" dirty="0">
              <a:solidFill>
                <a:srgbClr val="3B5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AE31F-EE22-911B-021E-1554606E6E72}"/>
              </a:ext>
            </a:extLst>
          </p:cNvPr>
          <p:cNvSpPr txBox="1"/>
          <p:nvPr/>
        </p:nvSpPr>
        <p:spPr>
          <a:xfrm>
            <a:off x="2539602" y="2833190"/>
            <a:ext cx="7112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홍보의 어려움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단기 </a:t>
            </a:r>
            <a:r>
              <a:rPr lang="ko-KR" altLang="en-US" sz="3600" b="1" dirty="0" err="1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임대시</a:t>
            </a:r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 높은 임대료 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A65B11-480B-701F-9418-0E05B14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28" y="1178901"/>
            <a:ext cx="8763943" cy="33085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/>
              </a:gs>
            </a:gsLst>
            <a:lin ang="360000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5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514CF6E-69A6-9855-CA5F-EFAAAD0BFBC4}"/>
              </a:ext>
            </a:extLst>
          </p:cNvPr>
          <p:cNvSpPr/>
          <p:nvPr/>
        </p:nvSpPr>
        <p:spPr>
          <a:xfrm>
            <a:off x="2286000" y="1579690"/>
            <a:ext cx="7620000" cy="3910113"/>
          </a:xfrm>
          <a:prstGeom prst="roundRect">
            <a:avLst/>
          </a:prstGeom>
          <a:solidFill>
            <a:srgbClr val="FFE48F">
              <a:alpha val="4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56CF40-EBE8-8EEB-F86D-70453AAD5123}"/>
              </a:ext>
            </a:extLst>
          </p:cNvPr>
          <p:cNvCxnSpPr/>
          <p:nvPr/>
        </p:nvCxnSpPr>
        <p:spPr>
          <a:xfrm>
            <a:off x="653143" y="474618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ACD1C8-95C8-FE08-B295-8B2B8F254C42}"/>
              </a:ext>
            </a:extLst>
          </p:cNvPr>
          <p:cNvCxnSpPr/>
          <p:nvPr/>
        </p:nvCxnSpPr>
        <p:spPr>
          <a:xfrm>
            <a:off x="696000" y="6392090"/>
            <a:ext cx="10800000" cy="0"/>
          </a:xfrm>
          <a:prstGeom prst="line">
            <a:avLst/>
          </a:prstGeom>
          <a:ln w="28575">
            <a:solidFill>
              <a:srgbClr val="AFB1B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9808A-ED07-1499-2CC9-F1234D171E19}"/>
              </a:ext>
            </a:extLst>
          </p:cNvPr>
          <p:cNvSpPr txBox="1"/>
          <p:nvPr/>
        </p:nvSpPr>
        <p:spPr>
          <a:xfrm>
            <a:off x="3960018" y="716223"/>
            <a:ext cx="4271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팝업스토어 문제점</a:t>
            </a:r>
            <a:endParaRPr lang="ko-KR" alt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C777-057D-BCF0-7AD6-A30EF5C83600}"/>
              </a:ext>
            </a:extLst>
          </p:cNvPr>
          <p:cNvSpPr txBox="1"/>
          <p:nvPr/>
        </p:nvSpPr>
        <p:spPr>
          <a:xfrm>
            <a:off x="4705350" y="1869317"/>
            <a:ext cx="2781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3B52FF"/>
                </a:solidFill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운영자 관점</a:t>
            </a:r>
            <a:endParaRPr lang="ko-KR" altLang="en-US" sz="4000" b="1" dirty="0">
              <a:solidFill>
                <a:srgbClr val="3B52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AE31F-EE22-911B-021E-1554606E6E72}"/>
              </a:ext>
            </a:extLst>
          </p:cNvPr>
          <p:cNvSpPr txBox="1"/>
          <p:nvPr/>
        </p:nvSpPr>
        <p:spPr>
          <a:xfrm>
            <a:off x="2539602" y="2833190"/>
            <a:ext cx="7112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홍보의 어려움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단기 </a:t>
            </a:r>
            <a:r>
              <a:rPr lang="ko-KR" altLang="en-US" sz="3600" b="1" dirty="0" err="1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임대시</a:t>
            </a:r>
            <a:r>
              <a:rPr lang="ko-KR" altLang="en-US" sz="3600" b="1" dirty="0">
                <a:latin typeface="SamsungOneKorean 600" panose="020B0703030303020204" pitchFamily="50" charset="-127"/>
                <a:ea typeface="SamsungOneKorean 600" panose="020B0703030303020204" pitchFamily="50" charset="-127"/>
                <a:cs typeface="pretendard" panose="02000503000000020004" pitchFamily="50" charset="-127"/>
              </a:rPr>
              <a:t> 높은 임대료 </a:t>
            </a:r>
            <a:endParaRPr lang="en-US" altLang="ko-KR" sz="3600" b="1" dirty="0">
              <a:latin typeface="SamsungOneKorean 600" panose="020B0703030303020204" pitchFamily="50" charset="-127"/>
              <a:ea typeface="SamsungOneKorean 600" panose="020B07030303030202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A65B11-480B-701F-9418-0E05B14F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28" y="1178901"/>
            <a:ext cx="8763943" cy="33085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/>
              </a:gs>
            </a:gsLst>
            <a:lin ang="3600000" scaled="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5400" dirty="0" smtClean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5024120" y="0"/>
            <a:ext cx="2123440" cy="1019464"/>
            <a:chOff x="5024120" y="0"/>
            <a:chExt cx="2123440" cy="1019464"/>
          </a:xfrm>
        </p:grpSpPr>
        <p:sp>
          <p:nvSpPr>
            <p:cNvPr id="2" name="직사각형 1"/>
            <p:cNvSpPr/>
            <p:nvPr/>
          </p:nvSpPr>
          <p:spPr>
            <a:xfrm>
              <a:off x="5034280" y="3464"/>
              <a:ext cx="2106208" cy="101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220343" y="289474"/>
              <a:ext cx="1825867" cy="405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 smtClean="0">
                  <a:solidFill>
                    <a:srgbClr val="E0FE52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HAPPY CAT</a:t>
              </a:r>
              <a:endParaRPr lang="ko-KR" altLang="en-US" sz="2000" dirty="0">
                <a:solidFill>
                  <a:srgbClr val="E0FE5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70" r="56879"/>
            <a:stretch>
              <a:fillRect/>
            </a:stretch>
          </p:blipFill>
          <p:spPr>
            <a:xfrm>
              <a:off x="6929004" y="10160"/>
              <a:ext cx="209553" cy="302512"/>
            </a:xfrm>
            <a:custGeom>
              <a:avLst/>
              <a:gdLst>
                <a:gd name="connsiteX0" fmla="*/ 0 w 245994"/>
                <a:gd name="connsiteY0" fmla="*/ 0 h 344245"/>
                <a:gd name="connsiteX1" fmla="*/ 245994 w 245994"/>
                <a:gd name="connsiteY1" fmla="*/ 0 h 344245"/>
                <a:gd name="connsiteX2" fmla="*/ 245994 w 245994"/>
                <a:gd name="connsiteY2" fmla="*/ 344245 h 344245"/>
                <a:gd name="connsiteX3" fmla="*/ 0 w 245994"/>
                <a:gd name="connsiteY3" fmla="*/ 344245 h 3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994" h="344245">
                  <a:moveTo>
                    <a:pt x="0" y="0"/>
                  </a:moveTo>
                  <a:lnTo>
                    <a:pt x="245994" y="0"/>
                  </a:lnTo>
                  <a:lnTo>
                    <a:pt x="245994" y="344245"/>
                  </a:lnTo>
                  <a:lnTo>
                    <a:pt x="0" y="344245"/>
                  </a:lnTo>
                  <a:close/>
                </a:path>
              </a:pathLst>
            </a:cu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11" b="50000"/>
            <a:stretch>
              <a:fillRect/>
            </a:stretch>
          </p:blipFill>
          <p:spPr>
            <a:xfrm>
              <a:off x="6773354" y="762958"/>
              <a:ext cx="367134" cy="249089"/>
            </a:xfrm>
            <a:custGeom>
              <a:avLst/>
              <a:gdLst>
                <a:gd name="connsiteX0" fmla="*/ 0 w 430979"/>
                <a:gd name="connsiteY0" fmla="*/ 0 h 283452"/>
                <a:gd name="connsiteX1" fmla="*/ 430979 w 430979"/>
                <a:gd name="connsiteY1" fmla="*/ 0 h 283452"/>
                <a:gd name="connsiteX2" fmla="*/ 430979 w 430979"/>
                <a:gd name="connsiteY2" fmla="*/ 283452 h 283452"/>
                <a:gd name="connsiteX3" fmla="*/ 0 w 430979"/>
                <a:gd name="connsiteY3" fmla="*/ 283452 h 28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979" h="283452">
                  <a:moveTo>
                    <a:pt x="0" y="0"/>
                  </a:moveTo>
                  <a:lnTo>
                    <a:pt x="430979" y="0"/>
                  </a:lnTo>
                  <a:lnTo>
                    <a:pt x="430979" y="283452"/>
                  </a:lnTo>
                  <a:lnTo>
                    <a:pt x="0" y="283452"/>
                  </a:lnTo>
                  <a:close/>
                </a:path>
              </a:pathLst>
            </a:cu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120" y="0"/>
              <a:ext cx="2123440" cy="101600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53" t="28894"/>
            <a:stretch>
              <a:fillRect/>
            </a:stretch>
          </p:blipFill>
          <p:spPr>
            <a:xfrm>
              <a:off x="5032250" y="3464"/>
              <a:ext cx="240858" cy="249078"/>
            </a:xfrm>
            <a:custGeom>
              <a:avLst/>
              <a:gdLst>
                <a:gd name="connsiteX0" fmla="*/ 0 w 282743"/>
                <a:gd name="connsiteY0" fmla="*/ 0 h 283440"/>
                <a:gd name="connsiteX1" fmla="*/ 282743 w 282743"/>
                <a:gd name="connsiteY1" fmla="*/ 0 h 283440"/>
                <a:gd name="connsiteX2" fmla="*/ 282743 w 282743"/>
                <a:gd name="connsiteY2" fmla="*/ 283440 h 283440"/>
                <a:gd name="connsiteX3" fmla="*/ 0 w 282743"/>
                <a:gd name="connsiteY3" fmla="*/ 283440 h 28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743" h="283440">
                  <a:moveTo>
                    <a:pt x="0" y="0"/>
                  </a:moveTo>
                  <a:lnTo>
                    <a:pt x="282743" y="0"/>
                  </a:lnTo>
                  <a:lnTo>
                    <a:pt x="282743" y="283440"/>
                  </a:lnTo>
                  <a:lnTo>
                    <a:pt x="0" y="283440"/>
                  </a:lnTo>
                  <a:close/>
                </a:path>
              </a:pathLst>
            </a:custGeom>
          </p:spPr>
        </p:pic>
      </p:grpSp>
      <p:grpSp>
        <p:nvGrpSpPr>
          <p:cNvPr id="41" name="그룹 40"/>
          <p:cNvGrpSpPr/>
          <p:nvPr/>
        </p:nvGrpSpPr>
        <p:grpSpPr>
          <a:xfrm>
            <a:off x="2408222" y="1797658"/>
            <a:ext cx="7358323" cy="2793109"/>
            <a:chOff x="1823777" y="1139404"/>
            <a:chExt cx="8761172" cy="345294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818" y="1665461"/>
              <a:ext cx="1282642" cy="231550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633" y="1746550"/>
              <a:ext cx="1820316" cy="2174819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612" y="1918265"/>
              <a:ext cx="1374139" cy="200835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777" y="1665461"/>
              <a:ext cx="2349140" cy="234914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62671" y="1139404"/>
              <a:ext cx="2294059" cy="2837097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387282" y="4097716"/>
              <a:ext cx="1222130" cy="49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모코코</a:t>
              </a:r>
              <a:endParaRPr lang="ko-KR" altLang="en-US" sz="2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983262" y="4084874"/>
              <a:ext cx="887542" cy="49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루시</a:t>
              </a:r>
              <a:endParaRPr lang="ko-KR" altLang="en-US" sz="2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357680" y="4097716"/>
              <a:ext cx="881149" cy="49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매트</a:t>
              </a:r>
              <a:endParaRPr lang="ko-KR" altLang="en-US" sz="2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10650" y="4097716"/>
              <a:ext cx="881149" cy="49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패트</a:t>
              </a:r>
              <a:endParaRPr lang="ko-KR" altLang="en-US" sz="2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66254" y="4097716"/>
              <a:ext cx="887542" cy="49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애플</a:t>
              </a:r>
              <a:endParaRPr lang="ko-KR" altLang="en-US" sz="2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74716" y="4097716"/>
              <a:ext cx="887542" cy="49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리키</a:t>
              </a:r>
              <a:endParaRPr lang="ko-KR" altLang="en-US" sz="2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 flipH="1">
            <a:off x="3394718" y="4585429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4562814" y="4581083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5566418" y="4581082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580630" y="4581815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7584233" y="4581081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8849072" y="4581081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896534" y="4972679"/>
            <a:ext cx="135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김우태</a:t>
            </a:r>
            <a:endParaRPr lang="ko-KR" altLang="en-US" sz="2000" dirty="0">
              <a:solidFill>
                <a:srgbClr val="D3FD0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8068" y="4965059"/>
            <a:ext cx="98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임승연</a:t>
            </a:r>
            <a:endParaRPr lang="ko-KR" altLang="en-US" sz="2000" dirty="0">
              <a:solidFill>
                <a:srgbClr val="D3FD0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57066" y="4972679"/>
            <a:ext cx="976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이정민</a:t>
            </a:r>
            <a:endParaRPr lang="ko-KR" altLang="en-US" sz="2000" dirty="0">
              <a:solidFill>
                <a:srgbClr val="D3FD0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34666" y="4972679"/>
            <a:ext cx="976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문철환</a:t>
            </a:r>
            <a:endParaRPr lang="ko-KR" altLang="en-US" sz="2000" dirty="0">
              <a:solidFill>
                <a:srgbClr val="D3FD0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179466" y="4972679"/>
            <a:ext cx="98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위세영</a:t>
            </a:r>
            <a:endParaRPr lang="ko-KR" altLang="en-US" sz="2000" dirty="0">
              <a:solidFill>
                <a:srgbClr val="D3FD0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379156" y="4965059"/>
            <a:ext cx="98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D3FD0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박예분</a:t>
            </a:r>
            <a:endParaRPr lang="ko-KR" altLang="en-US" sz="2000" dirty="0">
              <a:solidFill>
                <a:srgbClr val="D3FD0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 flipH="1">
            <a:off x="3394718" y="5443268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H="1">
            <a:off x="4562814" y="5438922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5566418" y="5438921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6580630" y="5439654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7584233" y="5438920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8849072" y="5438920"/>
            <a:ext cx="1" cy="372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105625" y="5838022"/>
            <a:ext cx="578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BE</a:t>
            </a:r>
            <a:endParaRPr lang="ko-KR" altLang="en-US" sz="2000" dirty="0">
              <a:solidFill>
                <a:srgbClr val="FF77B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285625" y="5833899"/>
            <a:ext cx="585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BE</a:t>
            </a:r>
            <a:endParaRPr lang="ko-KR" altLang="en-US" sz="2000" dirty="0">
              <a:solidFill>
                <a:srgbClr val="FF77B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69131" y="5836641"/>
            <a:ext cx="616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AR</a:t>
            </a:r>
            <a:endParaRPr lang="ko-KR" altLang="en-US" sz="2000" dirty="0">
              <a:solidFill>
                <a:srgbClr val="FF77B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57477" y="5836641"/>
            <a:ext cx="52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AI</a:t>
            </a:r>
            <a:endParaRPr lang="ko-KR" altLang="en-US" sz="2000" dirty="0">
              <a:solidFill>
                <a:srgbClr val="FF77B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38211" y="5836641"/>
            <a:ext cx="52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FE</a:t>
            </a:r>
            <a:endParaRPr lang="ko-KR" altLang="en-US" sz="2000" dirty="0">
              <a:solidFill>
                <a:srgbClr val="FF77B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590023" y="5836641"/>
            <a:ext cx="561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7B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FE</a:t>
            </a:r>
            <a:endParaRPr lang="ko-KR" altLang="en-US" sz="2000" dirty="0">
              <a:solidFill>
                <a:srgbClr val="FF77B4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25" y="-509141"/>
            <a:ext cx="5829300" cy="388620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4" y="164825"/>
            <a:ext cx="3568572" cy="23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2240582" y="4328160"/>
            <a:ext cx="7358323" cy="2325767"/>
            <a:chOff x="1823777" y="1139404"/>
            <a:chExt cx="8761172" cy="287519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818" y="1665461"/>
              <a:ext cx="1282642" cy="231550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633" y="1746550"/>
              <a:ext cx="1820316" cy="2174819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612" y="1918265"/>
              <a:ext cx="1374139" cy="200835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777" y="1665461"/>
              <a:ext cx="2349140" cy="234914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62671" y="1139404"/>
              <a:ext cx="2294059" cy="2837097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25" y="-509141"/>
            <a:ext cx="5829300" cy="388620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4" y="164825"/>
            <a:ext cx="3568572" cy="2379048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2509121" y="2315096"/>
            <a:ext cx="717375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5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endParaRPr lang="ko-KR" alt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F2CC"/>
            </a:gs>
            <a:gs pos="100000">
              <a:srgbClr val="DAE3F3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646" y="-1278607"/>
            <a:ext cx="4876800" cy="48768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20390" y="3360227"/>
            <a:ext cx="1863524" cy="1863524"/>
          </a:xfrm>
          <a:prstGeom prst="ellipse">
            <a:avLst/>
          </a:pr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10800000">
            <a:off x="9031830" y="1565476"/>
            <a:ext cx="1863524" cy="1863524"/>
          </a:xfrm>
          <a:prstGeom prst="ellipse">
            <a:avLst/>
          </a:prstGeom>
          <a:gradFill flip="none" rotWithShape="1">
            <a:gsLst>
              <a:gs pos="100000">
                <a:srgbClr val="FF79B5"/>
              </a:gs>
              <a:gs pos="0">
                <a:srgbClr val="FFC5D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rgbClr val="E0FE52"/>
              </a:gs>
              <a:gs pos="100000">
                <a:srgbClr val="FF79B5"/>
              </a:gs>
            </a:gsLst>
            <a:lin ang="3600000" scaled="0"/>
          </a:gradFill>
          <a:ln>
            <a:noFill/>
          </a:ln>
          <a:effectLst>
            <a:outerShdw blurRad="520700" dist="266700" dir="2700000" algn="tl" rotWithShape="0">
              <a:srgbClr val="FF79B5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3600000" scaled="0"/>
          </a:gradFill>
          <a:ln>
            <a:gradFill>
              <a:gsLst>
                <a:gs pos="0">
                  <a:schemeClr val="bg1"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057080" y="3108960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10800000">
            <a:off x="8753856" y="1338997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C5DF"/>
              </a:gs>
              <a:gs pos="100000">
                <a:srgbClr val="FF79B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92243" y="1624298"/>
            <a:ext cx="4219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놓친 팝업 많음</a:t>
            </a:r>
            <a:endParaRPr lang="ko-KR" altLang="en-US" sz="5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F2CC"/>
            </a:gs>
            <a:gs pos="100000">
              <a:srgbClr val="DAE3F3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646" y="-1278607"/>
            <a:ext cx="4876800" cy="48768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20390" y="2515275"/>
            <a:ext cx="1863524" cy="1863524"/>
          </a:xfrm>
          <a:prstGeom prst="ellipse">
            <a:avLst/>
          </a:pr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10800000">
            <a:off x="9031830" y="2410429"/>
            <a:ext cx="1863524" cy="1863524"/>
          </a:xfrm>
          <a:prstGeom prst="ellipse">
            <a:avLst/>
          </a:prstGeom>
          <a:gradFill flip="none" rotWithShape="1">
            <a:gsLst>
              <a:gs pos="100000">
                <a:srgbClr val="FF79B5"/>
              </a:gs>
              <a:gs pos="0">
                <a:srgbClr val="FFC5D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rgbClr val="E0FE52"/>
              </a:gs>
              <a:gs pos="100000">
                <a:srgbClr val="FF79B5"/>
              </a:gs>
            </a:gsLst>
            <a:lin ang="3600000" scaled="0"/>
          </a:gradFill>
          <a:ln>
            <a:noFill/>
          </a:ln>
          <a:effectLst>
            <a:outerShdw blurRad="520700" dist="266700" dir="2700000" algn="tl" rotWithShape="0">
              <a:srgbClr val="FF79B5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3600000" scaled="0"/>
          </a:gradFill>
          <a:ln>
            <a:gradFill>
              <a:gsLst>
                <a:gs pos="0">
                  <a:schemeClr val="bg1"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057080" y="2264008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10800000">
            <a:off x="8753856" y="2183950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C5DF"/>
              </a:gs>
              <a:gs pos="100000">
                <a:srgbClr val="FF79B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92243" y="1624298"/>
            <a:ext cx="4219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놓친 팝업 많음</a:t>
            </a:r>
            <a:endParaRPr lang="ko-KR" altLang="en-US" sz="5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36870" y="2929340"/>
            <a:ext cx="5316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오피셜</a:t>
            </a:r>
            <a:r>
              <a:rPr lang="ko-KR" altLang="en-US" sz="5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찾기 어려움</a:t>
            </a:r>
            <a:endParaRPr lang="ko-KR" altLang="en-US" sz="5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0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F2CC"/>
            </a:gs>
            <a:gs pos="100000">
              <a:srgbClr val="DAE3F3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646" y="-1278607"/>
            <a:ext cx="4876800" cy="48768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20390" y="1323084"/>
            <a:ext cx="1863524" cy="1863524"/>
          </a:xfrm>
          <a:prstGeom prst="ellipse">
            <a:avLst/>
          </a:pr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10800000">
            <a:off x="9031830" y="3648922"/>
            <a:ext cx="1863524" cy="1863524"/>
          </a:xfrm>
          <a:prstGeom prst="ellipse">
            <a:avLst/>
          </a:prstGeom>
          <a:gradFill flip="none" rotWithShape="1">
            <a:gsLst>
              <a:gs pos="100000">
                <a:srgbClr val="FF79B5"/>
              </a:gs>
              <a:gs pos="0">
                <a:srgbClr val="FFC5D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rgbClr val="E0FE52"/>
              </a:gs>
              <a:gs pos="100000">
                <a:srgbClr val="FF79B5"/>
              </a:gs>
            </a:gsLst>
            <a:lin ang="3600000" scaled="0"/>
          </a:gradFill>
          <a:ln>
            <a:noFill/>
          </a:ln>
          <a:effectLst>
            <a:outerShdw blurRad="520700" dist="266700" dir="2700000" algn="tl" rotWithShape="0">
              <a:srgbClr val="FF79B5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3600000" scaled="0"/>
          </a:gradFill>
          <a:ln>
            <a:gradFill>
              <a:gsLst>
                <a:gs pos="0">
                  <a:schemeClr val="bg1"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057080" y="1071817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10800000">
            <a:off x="8753856" y="3422443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C5DF"/>
              </a:gs>
              <a:gs pos="100000">
                <a:srgbClr val="FF79B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92243" y="1624298"/>
            <a:ext cx="42197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놓친 팝업 많음</a:t>
            </a:r>
            <a:endParaRPr lang="ko-KR" altLang="en-US" sz="5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2013" y="4177390"/>
            <a:ext cx="3960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부정확한 정보</a:t>
            </a:r>
            <a:endParaRPr lang="ko-KR" altLang="en-US" sz="5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36870" y="2929340"/>
            <a:ext cx="5316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오피셜</a:t>
            </a:r>
            <a:r>
              <a:rPr lang="ko-KR" altLang="en-US" sz="5000" dirty="0" smtClean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찾기 어려움</a:t>
            </a:r>
            <a:endParaRPr lang="ko-KR" altLang="en-US" sz="5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4DB62D-320B-A387-6012-93C7A7A5C15F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96078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80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27" y="1371420"/>
            <a:ext cx="8872347" cy="41151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62212" y="2345680"/>
            <a:ext cx="74675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팝업스토어 문제점</a:t>
            </a:r>
            <a:endParaRPr lang="en-US" altLang="ko-KR" sz="7200" dirty="0" smtClean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운영</a:t>
            </a:r>
            <a:r>
              <a:rPr lang="ko-KR" altLang="en-US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자 </a:t>
            </a:r>
            <a:r>
              <a:rPr lang="ko-KR" altLang="en-US" sz="6000" dirty="0" smtClean="0">
                <a:solidFill>
                  <a:srgbClr val="FF79B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관점</a:t>
            </a:r>
            <a:endParaRPr lang="ko-KR" altLang="en-US" sz="6000" dirty="0">
              <a:solidFill>
                <a:srgbClr val="FF79B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2" y="4043985"/>
            <a:ext cx="2030480" cy="16352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48" y="4660139"/>
            <a:ext cx="2122035" cy="2017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50" y="4850586"/>
            <a:ext cx="1375818" cy="14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F2CC"/>
            </a:gs>
            <a:gs pos="100000">
              <a:srgbClr val="DAE3F3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93" y="-1447800"/>
            <a:ext cx="4876800" cy="48768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320390" y="1323084"/>
            <a:ext cx="1863524" cy="1863524"/>
          </a:xfrm>
          <a:prstGeom prst="ellipse">
            <a:avLst/>
          </a:pr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10800000">
            <a:off x="9031830" y="3648922"/>
            <a:ext cx="1863524" cy="1863524"/>
          </a:xfrm>
          <a:prstGeom prst="ellipse">
            <a:avLst/>
          </a:prstGeom>
          <a:gradFill flip="none" rotWithShape="1">
            <a:gsLst>
              <a:gs pos="100000">
                <a:srgbClr val="FF79B5"/>
              </a:gs>
              <a:gs pos="0">
                <a:srgbClr val="FFC5D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rgbClr val="E0FE52"/>
              </a:gs>
              <a:gs pos="100000">
                <a:srgbClr val="FF79B5"/>
              </a:gs>
            </a:gsLst>
            <a:lin ang="3600000" scaled="0"/>
          </a:gradFill>
          <a:ln>
            <a:noFill/>
          </a:ln>
          <a:effectLst>
            <a:outerShdw blurRad="520700" dist="266700" dir="2700000" algn="tl" rotWithShape="0">
              <a:srgbClr val="FF79B5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52152" y="982150"/>
            <a:ext cx="7687696" cy="4893701"/>
          </a:xfrm>
          <a:prstGeom prst="roundRect">
            <a:avLst>
              <a:gd name="adj" fmla="val 1172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3600000" scaled="0"/>
          </a:gradFill>
          <a:ln>
            <a:gradFill>
              <a:gsLst>
                <a:gs pos="0">
                  <a:schemeClr val="bg1"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057080" y="1071817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FFEA4"/>
              </a:gs>
              <a:gs pos="100000">
                <a:srgbClr val="BFE5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10800000">
            <a:off x="8753856" y="3422443"/>
            <a:ext cx="1393256" cy="2316480"/>
          </a:xfrm>
          <a:custGeom>
            <a:avLst/>
            <a:gdLst>
              <a:gd name="connsiteX0" fmla="*/ 0 w 931762"/>
              <a:gd name="connsiteY0" fmla="*/ 0 h 1863524"/>
              <a:gd name="connsiteX1" fmla="*/ 931762 w 931762"/>
              <a:gd name="connsiteY1" fmla="*/ 931762 h 1863524"/>
              <a:gd name="connsiteX2" fmla="*/ 0 w 931762"/>
              <a:gd name="connsiteY2" fmla="*/ 1863524 h 1863524"/>
              <a:gd name="connsiteX0" fmla="*/ 0 w 872261"/>
              <a:gd name="connsiteY0" fmla="*/ 0 h 1863524"/>
              <a:gd name="connsiteX1" fmla="*/ 872261 w 872261"/>
              <a:gd name="connsiteY1" fmla="*/ 931762 h 1863524"/>
              <a:gd name="connsiteX2" fmla="*/ 0 w 872261"/>
              <a:gd name="connsiteY2" fmla="*/ 1863524 h 1863524"/>
              <a:gd name="connsiteX3" fmla="*/ 0 w 872261"/>
              <a:gd name="connsiteY3" fmla="*/ 0 h 1863524"/>
              <a:gd name="connsiteX0" fmla="*/ 0 w 849948"/>
              <a:gd name="connsiteY0" fmla="*/ 0 h 1863524"/>
              <a:gd name="connsiteX1" fmla="*/ 849948 w 849948"/>
              <a:gd name="connsiteY1" fmla="*/ 980802 h 1863524"/>
              <a:gd name="connsiteX2" fmla="*/ 0 w 849948"/>
              <a:gd name="connsiteY2" fmla="*/ 1863524 h 1863524"/>
              <a:gd name="connsiteX3" fmla="*/ 0 w 849948"/>
              <a:gd name="connsiteY3" fmla="*/ 0 h 186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948" h="1863524">
                <a:moveTo>
                  <a:pt x="0" y="0"/>
                </a:moveTo>
                <a:cubicBezTo>
                  <a:pt x="514598" y="0"/>
                  <a:pt x="849948" y="466204"/>
                  <a:pt x="849948" y="980802"/>
                </a:cubicBezTo>
                <a:cubicBezTo>
                  <a:pt x="849948" y="1495400"/>
                  <a:pt x="514598" y="1863524"/>
                  <a:pt x="0" y="186352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C5DF"/>
              </a:gs>
              <a:gs pos="100000">
                <a:srgbClr val="FF79B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66689" y="2284052"/>
            <a:ext cx="365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비싼 임대료</a:t>
            </a:r>
            <a:endParaRPr lang="ko-KR" altLang="en-US" sz="5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7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223</Words>
  <Application>Microsoft Office PowerPoint</Application>
  <PresentationFormat>와이드스크린</PresentationFormat>
  <Paragraphs>116</Paragraphs>
  <Slides>45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맑은 고딕</vt:lpstr>
      <vt:lpstr>pretendard</vt:lpstr>
      <vt:lpstr>SamsungOneKorean 600</vt:lpstr>
      <vt:lpstr>Arial</vt:lpstr>
      <vt:lpstr>나눔스퀘어 네오 Light</vt:lpstr>
      <vt:lpstr>나눔스퀘어 네오 Heavy</vt:lpstr>
      <vt:lpstr>나눔스퀘어 네오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61</cp:revision>
  <dcterms:created xsi:type="dcterms:W3CDTF">2024-02-15T01:41:50Z</dcterms:created>
  <dcterms:modified xsi:type="dcterms:W3CDTF">2024-02-15T21:33:28Z</dcterms:modified>
</cp:coreProperties>
</file>